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651" autoAdjust="0"/>
    <p:restoredTop sz="94660"/>
  </p:normalViewPr>
  <p:slideViewPr>
    <p:cSldViewPr snapToGrid="0">
      <p:cViewPr varScale="1">
        <p:scale>
          <a:sx n="90" d="100"/>
          <a:sy n="90" d="100"/>
        </p:scale>
        <p:origin x="30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pPr algn="l"/>
            <a:fld id="{0DCFB061-4267-4D9F-8017-6F550D3068DF}" type="datetime1">
              <a:rPr lang="en-US" smtClean="0"/>
              <a:t>9/7/2021</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pPr algn="l"/>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AEF9944-A4F6-4C59-AEBD-678D6480B8EA}" type="slidenum">
              <a:rPr lang="en-US" smtClean="0"/>
              <a:pPr/>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05921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7A4ED5C-5A53-433E-8A55-46F54CE81DA5}" type="datetime1">
              <a:rPr lang="en-US" smtClean="0"/>
              <a:t>9/7/2021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1910418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CABC0C-B6DF-45E9-B954-11C99AA62C3E}" type="datetime1">
              <a:rPr lang="en-US" smtClean="0"/>
              <a:t>9/7/2021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0729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AB71B9-2624-4F21-93EE-35A78B1A0DAD}" type="datetime1">
              <a:rPr lang="en-US" smtClean="0"/>
              <a:t>9/7/2021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1642227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D37C2A-BE2E-4840-A907-3254E2916C96}" type="datetime1">
              <a:rPr lang="en-US" smtClean="0"/>
              <a:t>9/7/2021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3031218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05CD215-1C45-48A0-8534-39FFE8A7C95A}" type="datetime1">
              <a:rPr lang="en-US" smtClean="0"/>
              <a:t>9/7/2021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3451719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363A0F-DEF3-4134-98D0-2E1276938A8B}" type="datetime1">
              <a:rPr lang="en-US" smtClean="0"/>
              <a:t>9/7/2021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167678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1A2E4C8-2960-4ADD-862C-4D9643CB15AC}" type="datetime1">
              <a:rPr lang="en-US" smtClean="0"/>
              <a:t>9/7/2021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597966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BDEA15-09CD-4275-A8E0-385C965F48B0}" type="datetime1">
              <a:rPr lang="en-US" smtClean="0"/>
              <a:t>9/7/2021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2996359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41BC61-5547-4A60-8DA1-6699760D9972}" type="datetime1">
              <a:rPr lang="en-US" smtClean="0"/>
              <a:t>9/7/2021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t>‹#›</a:t>
            </a:fld>
            <a:endParaRPr lang="en-US" dirty="0"/>
          </a:p>
        </p:txBody>
      </p:sp>
    </p:spTree>
    <p:extLst>
      <p:ext uri="{BB962C8B-B14F-4D97-AF65-F5344CB8AC3E}">
        <p14:creationId xmlns:p14="http://schemas.microsoft.com/office/powerpoint/2010/main" val="1755875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9D1C6-60D0-4CD1-8F31-F912522EB041}" type="datetime1">
              <a:rPr lang="en-US" smtClean="0"/>
              <a:t>9/7/2021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1707274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4AF8082C-0922-4249-A612-B415F5231620}" type="datetime1">
              <a:rPr lang="en-US" smtClean="0"/>
              <a:t>9/7/2021</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AEF9944-A4F6-4C59-AEBD-678D6480B8EA}" type="slidenum">
              <a:rPr lang="en-US" smtClean="0"/>
              <a:pPr/>
              <a:t>‹#›</a:t>
            </a:fld>
            <a:endParaRPr lang="en-US" dirty="0"/>
          </a:p>
        </p:txBody>
      </p:sp>
    </p:spTree>
    <p:extLst>
      <p:ext uri="{BB962C8B-B14F-4D97-AF65-F5344CB8AC3E}">
        <p14:creationId xmlns:p14="http://schemas.microsoft.com/office/powerpoint/2010/main" val="3221752394"/>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46BA0-D086-45C4-8BE6-FBE59D8ED885}"/>
              </a:ext>
            </a:extLst>
          </p:cNvPr>
          <p:cNvSpPr>
            <a:spLocks noGrp="1"/>
          </p:cNvSpPr>
          <p:nvPr>
            <p:ph type="ctrTitle"/>
          </p:nvPr>
        </p:nvSpPr>
        <p:spPr>
          <a:xfrm>
            <a:off x="2197426" y="283066"/>
            <a:ext cx="7602075" cy="3311479"/>
          </a:xfrm>
        </p:spPr>
        <p:txBody>
          <a:bodyPr anchor="b">
            <a:noAutofit/>
          </a:bodyPr>
          <a:lstStyle/>
          <a:p>
            <a:pPr>
              <a:lnSpc>
                <a:spcPct val="115000"/>
              </a:lnSpc>
            </a:pPr>
            <a:r>
              <a:rPr lang="en-US" sz="5400" b="1" dirty="0">
                <a:solidFill>
                  <a:schemeClr val="bg1"/>
                </a:solidFill>
              </a:rPr>
              <a:t>Two Democracies in the Second World War</a:t>
            </a:r>
          </a:p>
        </p:txBody>
      </p:sp>
      <p:sp>
        <p:nvSpPr>
          <p:cNvPr id="3" name="Subtitle 2">
            <a:extLst>
              <a:ext uri="{FF2B5EF4-FFF2-40B4-BE49-F238E27FC236}">
                <a16:creationId xmlns:a16="http://schemas.microsoft.com/office/drawing/2014/main" id="{890F7326-9914-4644-9C12-C6397ADB242D}"/>
              </a:ext>
            </a:extLst>
          </p:cNvPr>
          <p:cNvSpPr>
            <a:spLocks noGrp="1"/>
          </p:cNvSpPr>
          <p:nvPr>
            <p:ph type="subTitle" idx="1"/>
          </p:nvPr>
        </p:nvSpPr>
        <p:spPr>
          <a:xfrm>
            <a:off x="2491739" y="3765232"/>
            <a:ext cx="7013448" cy="958441"/>
          </a:xfrm>
        </p:spPr>
        <p:txBody>
          <a:bodyPr anchor="t">
            <a:normAutofit/>
          </a:bodyPr>
          <a:lstStyle/>
          <a:p>
            <a:r>
              <a:rPr lang="en-US" b="1" dirty="0">
                <a:solidFill>
                  <a:schemeClr val="bg1"/>
                </a:solidFill>
              </a:rPr>
              <a:t>Economic History: Chapter 11</a:t>
            </a:r>
          </a:p>
        </p:txBody>
      </p:sp>
    </p:spTree>
    <p:extLst>
      <p:ext uri="{BB962C8B-B14F-4D97-AF65-F5344CB8AC3E}">
        <p14:creationId xmlns:p14="http://schemas.microsoft.com/office/powerpoint/2010/main" val="132715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EF50A-76B9-42F4-8503-CAE69CF66C41}"/>
              </a:ext>
            </a:extLst>
          </p:cNvPr>
          <p:cNvSpPr>
            <a:spLocks noGrp="1"/>
          </p:cNvSpPr>
          <p:nvPr>
            <p:ph type="title"/>
          </p:nvPr>
        </p:nvSpPr>
        <p:spPr>
          <a:xfrm>
            <a:off x="1158240" y="2072640"/>
            <a:ext cx="9875520" cy="1356360"/>
          </a:xfrm>
        </p:spPr>
        <p:txBody>
          <a:bodyPr>
            <a:normAutofit fontScale="90000"/>
          </a:bodyPr>
          <a:lstStyle/>
          <a:p>
            <a:r>
              <a:rPr lang="en-US" dirty="0"/>
              <a:t>The Story of what happens when 2 democracies try to make wage and price controls work…</a:t>
            </a:r>
          </a:p>
        </p:txBody>
      </p:sp>
    </p:spTree>
    <p:extLst>
      <p:ext uri="{BB962C8B-B14F-4D97-AF65-F5344CB8AC3E}">
        <p14:creationId xmlns:p14="http://schemas.microsoft.com/office/powerpoint/2010/main" val="21763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C7123-C3CF-4C5D-92DE-02B88C7445A4}"/>
              </a:ext>
            </a:extLst>
          </p:cNvPr>
          <p:cNvSpPr>
            <a:spLocks noGrp="1"/>
          </p:cNvSpPr>
          <p:nvPr>
            <p:ph type="title"/>
          </p:nvPr>
        </p:nvSpPr>
        <p:spPr/>
        <p:txBody>
          <a:bodyPr/>
          <a:lstStyle/>
          <a:p>
            <a:r>
              <a:rPr lang="en-US" dirty="0"/>
              <a:t>Canada</a:t>
            </a:r>
          </a:p>
        </p:txBody>
      </p:sp>
      <p:sp>
        <p:nvSpPr>
          <p:cNvPr id="3" name="Content Placeholder 2">
            <a:extLst>
              <a:ext uri="{FF2B5EF4-FFF2-40B4-BE49-F238E27FC236}">
                <a16:creationId xmlns:a16="http://schemas.microsoft.com/office/drawing/2014/main" id="{9083B535-BA99-402E-90D9-397CD5B117DA}"/>
              </a:ext>
            </a:extLst>
          </p:cNvPr>
          <p:cNvSpPr>
            <a:spLocks noGrp="1"/>
          </p:cNvSpPr>
          <p:nvPr>
            <p:ph idx="1"/>
          </p:nvPr>
        </p:nvSpPr>
        <p:spPr/>
        <p:txBody>
          <a:bodyPr>
            <a:normAutofit/>
          </a:bodyPr>
          <a:lstStyle/>
          <a:p>
            <a:r>
              <a:rPr lang="en-US" dirty="0"/>
              <a:t>WWII Canadian economic controls were stricter than the German “Price Stop” of 1936</a:t>
            </a:r>
          </a:p>
          <a:p>
            <a:r>
              <a:rPr lang="en-US" dirty="0"/>
              <a:t>Set up economic mobilization program which included wage and salary controls, income and excess profits taxation, savings campaigns, and massive conservation program encouraging people to eat all their food, wear out their clothes, and make do with whatever they have</a:t>
            </a:r>
          </a:p>
          <a:p>
            <a:r>
              <a:rPr lang="en-US" dirty="0"/>
              <a:t>They also set production priorities, production directives, raw material allocation, distribution controls, and selective service regulations</a:t>
            </a:r>
          </a:p>
          <a:p>
            <a:endParaRPr lang="en-US" dirty="0"/>
          </a:p>
        </p:txBody>
      </p:sp>
    </p:spTree>
    <p:extLst>
      <p:ext uri="{BB962C8B-B14F-4D97-AF65-F5344CB8AC3E}">
        <p14:creationId xmlns:p14="http://schemas.microsoft.com/office/powerpoint/2010/main" val="2957081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A7804-6FDD-4CA1-9289-9845C6DF3C7C}"/>
              </a:ext>
            </a:extLst>
          </p:cNvPr>
          <p:cNvSpPr>
            <a:spLocks noGrp="1"/>
          </p:cNvSpPr>
          <p:nvPr>
            <p:ph type="title"/>
          </p:nvPr>
        </p:nvSpPr>
        <p:spPr/>
        <p:txBody>
          <a:bodyPr/>
          <a:lstStyle/>
          <a:p>
            <a:r>
              <a:rPr lang="en-US" dirty="0"/>
              <a:t>Canada</a:t>
            </a:r>
          </a:p>
        </p:txBody>
      </p:sp>
      <p:sp>
        <p:nvSpPr>
          <p:cNvPr id="3" name="Content Placeholder 2">
            <a:extLst>
              <a:ext uri="{FF2B5EF4-FFF2-40B4-BE49-F238E27FC236}">
                <a16:creationId xmlns:a16="http://schemas.microsoft.com/office/drawing/2014/main" id="{8257B684-6DD9-4852-9AE7-CB727DC6AFDA}"/>
              </a:ext>
            </a:extLst>
          </p:cNvPr>
          <p:cNvSpPr>
            <a:spLocks noGrp="1"/>
          </p:cNvSpPr>
          <p:nvPr>
            <p:ph idx="1"/>
          </p:nvPr>
        </p:nvSpPr>
        <p:spPr/>
        <p:txBody>
          <a:bodyPr/>
          <a:lstStyle/>
          <a:p>
            <a:r>
              <a:rPr lang="en-US" dirty="0"/>
              <a:t>Economy wide controls were installed for purpose of prosecuting the war effort</a:t>
            </a:r>
          </a:p>
          <a:p>
            <a:r>
              <a:rPr lang="en-US" dirty="0"/>
              <a:t>They were also installed with intent to consciously remove effect of market forces from resource allocation</a:t>
            </a:r>
          </a:p>
          <a:p>
            <a:r>
              <a:rPr lang="en-US" dirty="0"/>
              <a:t>Actively encouraged interallied economic planning and communal use of the raw materials available</a:t>
            </a:r>
          </a:p>
          <a:p>
            <a:r>
              <a:rPr lang="en-US" dirty="0"/>
              <a:t>Total economic commitment to war meant total sacrifice of economic freedoms</a:t>
            </a:r>
          </a:p>
        </p:txBody>
      </p:sp>
    </p:spTree>
    <p:extLst>
      <p:ext uri="{BB962C8B-B14F-4D97-AF65-F5344CB8AC3E}">
        <p14:creationId xmlns:p14="http://schemas.microsoft.com/office/powerpoint/2010/main" val="3617193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C0B83-01C5-4546-B5F7-F1379FF07570}"/>
              </a:ext>
            </a:extLst>
          </p:cNvPr>
          <p:cNvSpPr>
            <a:spLocks noGrp="1"/>
          </p:cNvSpPr>
          <p:nvPr>
            <p:ph type="title"/>
          </p:nvPr>
        </p:nvSpPr>
        <p:spPr/>
        <p:txBody>
          <a:bodyPr/>
          <a:lstStyle/>
          <a:p>
            <a:r>
              <a:rPr lang="en-US" dirty="0"/>
              <a:t>Why did Canada not rely on the free price system?</a:t>
            </a:r>
          </a:p>
        </p:txBody>
      </p:sp>
      <p:sp>
        <p:nvSpPr>
          <p:cNvPr id="3" name="Content Placeholder 2">
            <a:extLst>
              <a:ext uri="{FF2B5EF4-FFF2-40B4-BE49-F238E27FC236}">
                <a16:creationId xmlns:a16="http://schemas.microsoft.com/office/drawing/2014/main" id="{E5F3345B-14A4-44A6-9D12-AC2E31FBCB7F}"/>
              </a:ext>
            </a:extLst>
          </p:cNvPr>
          <p:cNvSpPr>
            <a:spLocks noGrp="1"/>
          </p:cNvSpPr>
          <p:nvPr>
            <p:ph idx="1"/>
          </p:nvPr>
        </p:nvSpPr>
        <p:spPr/>
        <p:txBody>
          <a:bodyPr>
            <a:normAutofit fontScale="92500" lnSpcReduction="20000"/>
          </a:bodyPr>
          <a:lstStyle/>
          <a:p>
            <a:r>
              <a:rPr lang="en-US" sz="4000" dirty="0"/>
              <a:t>Relying on a free price system would have meant the government would have to keep outbidding the citizens</a:t>
            </a:r>
          </a:p>
          <a:p>
            <a:r>
              <a:rPr lang="en-US" sz="4000" dirty="0"/>
              <a:t>This would have increased prices artificially  putting people in a state of hardship</a:t>
            </a:r>
          </a:p>
          <a:p>
            <a:r>
              <a:rPr lang="en-US" sz="4000" dirty="0"/>
              <a:t>The intense level of planning assumes that people would not have supported the war effort on their own  to the extent that they did without the coercive measures of the government</a:t>
            </a:r>
          </a:p>
          <a:p>
            <a:endParaRPr lang="en-US" sz="4000" dirty="0"/>
          </a:p>
        </p:txBody>
      </p:sp>
    </p:spTree>
    <p:extLst>
      <p:ext uri="{BB962C8B-B14F-4D97-AF65-F5344CB8AC3E}">
        <p14:creationId xmlns:p14="http://schemas.microsoft.com/office/powerpoint/2010/main" val="3775278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92794-81FD-4810-85B7-C38461AB7B02}"/>
              </a:ext>
            </a:extLst>
          </p:cNvPr>
          <p:cNvSpPr>
            <a:spLocks noGrp="1"/>
          </p:cNvSpPr>
          <p:nvPr>
            <p:ph type="title"/>
          </p:nvPr>
        </p:nvSpPr>
        <p:spPr/>
        <p:txBody>
          <a:bodyPr/>
          <a:lstStyle/>
          <a:p>
            <a:r>
              <a:rPr lang="en-US" dirty="0"/>
              <a:t>Did controls reduce inflation associated with WWII?</a:t>
            </a:r>
          </a:p>
        </p:txBody>
      </p:sp>
      <p:sp>
        <p:nvSpPr>
          <p:cNvPr id="3" name="Content Placeholder 2">
            <a:extLst>
              <a:ext uri="{FF2B5EF4-FFF2-40B4-BE49-F238E27FC236}">
                <a16:creationId xmlns:a16="http://schemas.microsoft.com/office/drawing/2014/main" id="{DC52124E-7C04-4EED-BAE4-FB0202ABCE1F}"/>
              </a:ext>
            </a:extLst>
          </p:cNvPr>
          <p:cNvSpPr>
            <a:spLocks noGrp="1"/>
          </p:cNvSpPr>
          <p:nvPr>
            <p:ph idx="1"/>
          </p:nvPr>
        </p:nvSpPr>
        <p:spPr/>
        <p:txBody>
          <a:bodyPr>
            <a:normAutofit fontScale="92500" lnSpcReduction="20000"/>
          </a:bodyPr>
          <a:lstStyle/>
          <a:p>
            <a:pPr marL="45720" indent="0">
              <a:buNone/>
            </a:pPr>
            <a:endParaRPr lang="en-US" dirty="0"/>
          </a:p>
          <a:p>
            <a:r>
              <a:rPr lang="en-US" dirty="0"/>
              <a:t>To answer this, we compare inflation of WWI with inflation of WWII</a:t>
            </a:r>
          </a:p>
          <a:p>
            <a:r>
              <a:rPr lang="en-US" dirty="0"/>
              <a:t>WWII control program prevented surge in prices associated with WWI</a:t>
            </a:r>
          </a:p>
          <a:p>
            <a:r>
              <a:rPr lang="en-US" dirty="0"/>
              <a:t>The controls still caused prices to increase though</a:t>
            </a:r>
          </a:p>
          <a:p>
            <a:r>
              <a:rPr lang="en-US" dirty="0"/>
              <a:t>The price index might have underestimated inflation levels of WWII though</a:t>
            </a:r>
          </a:p>
          <a:p>
            <a:pPr lvl="1"/>
            <a:r>
              <a:rPr lang="en-US" dirty="0"/>
              <a:t>Even though prices for the most part seemed to hold up, “hidden costs” seemed to always creep up</a:t>
            </a:r>
          </a:p>
          <a:p>
            <a:pPr lvl="1"/>
            <a:r>
              <a:rPr lang="en-US" dirty="0"/>
              <a:t>In order to combat this, optimization methods in production and distribution were focused on such as by cutting use of scarce materials which ultimately lowered the quality of Canadian commodities overall</a:t>
            </a:r>
          </a:p>
          <a:p>
            <a:pPr lvl="1"/>
            <a:r>
              <a:rPr lang="en-US" dirty="0"/>
              <a:t>Therefore, yes prices were lower, but commodity qualities were also lower so technically prices weren’t really being reduced were they?</a:t>
            </a:r>
          </a:p>
          <a:p>
            <a:pPr lvl="1"/>
            <a:r>
              <a:rPr lang="en-US" dirty="0"/>
              <a:t>That is why it appears after all things considered that prices actually increased at about the same rate during both world wars</a:t>
            </a:r>
          </a:p>
          <a:p>
            <a:pPr lvl="1"/>
            <a:endParaRPr lang="en-US" dirty="0"/>
          </a:p>
          <a:p>
            <a:pPr marL="45720" indent="0">
              <a:buNone/>
            </a:pPr>
            <a:endParaRPr lang="en-US" dirty="0"/>
          </a:p>
        </p:txBody>
      </p:sp>
    </p:spTree>
    <p:extLst>
      <p:ext uri="{BB962C8B-B14F-4D97-AF65-F5344CB8AC3E}">
        <p14:creationId xmlns:p14="http://schemas.microsoft.com/office/powerpoint/2010/main" val="3200278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A144E-DDFA-4D9A-948F-1648A106F2CA}"/>
              </a:ext>
            </a:extLst>
          </p:cNvPr>
          <p:cNvSpPr>
            <a:spLocks noGrp="1"/>
          </p:cNvSpPr>
          <p:nvPr>
            <p:ph type="title"/>
          </p:nvPr>
        </p:nvSpPr>
        <p:spPr/>
        <p:txBody>
          <a:bodyPr/>
          <a:lstStyle/>
          <a:p>
            <a:r>
              <a:rPr lang="en-US" dirty="0"/>
              <a:t>The United States</a:t>
            </a:r>
          </a:p>
        </p:txBody>
      </p:sp>
      <p:sp>
        <p:nvSpPr>
          <p:cNvPr id="3" name="Content Placeholder 2">
            <a:extLst>
              <a:ext uri="{FF2B5EF4-FFF2-40B4-BE49-F238E27FC236}">
                <a16:creationId xmlns:a16="http://schemas.microsoft.com/office/drawing/2014/main" id="{2E394C88-8F58-40A1-8F47-1647FF4F6B72}"/>
              </a:ext>
            </a:extLst>
          </p:cNvPr>
          <p:cNvSpPr>
            <a:spLocks noGrp="1"/>
          </p:cNvSpPr>
          <p:nvPr>
            <p:ph idx="1"/>
          </p:nvPr>
        </p:nvSpPr>
        <p:spPr/>
        <p:txBody>
          <a:bodyPr/>
          <a:lstStyle/>
          <a:p>
            <a:r>
              <a:rPr lang="en-US" dirty="0"/>
              <a:t>To prepare for WWII, the Roosevelt administration tried to delay imposing price and wage controls for as long as possible</a:t>
            </a:r>
          </a:p>
          <a:p>
            <a:r>
              <a:rPr lang="en-US" dirty="0"/>
              <a:t>This delay, possibly following Germany and Italy’s example, ended up lasting about 2 years</a:t>
            </a:r>
          </a:p>
          <a:p>
            <a:r>
              <a:rPr lang="en-US" dirty="0"/>
              <a:t>Jan 1941-Oct. 1942: govt tried to substitute inevitable price/wage increases with voluntary controls and moral persuasion</a:t>
            </a:r>
          </a:p>
          <a:p>
            <a:r>
              <a:rPr lang="en-US" dirty="0"/>
              <a:t>In this period, wholesale prices increased 24% and consumer prices went up by 18%</a:t>
            </a:r>
          </a:p>
          <a:p>
            <a:r>
              <a:rPr lang="en-US" dirty="0"/>
              <a:t>The Office of Price Administration was opened at about this time.</a:t>
            </a:r>
          </a:p>
          <a:p>
            <a:r>
              <a:rPr lang="en-US" dirty="0"/>
              <a:t>Their strict controls caused an increase of 8.7% by Aug 1945</a:t>
            </a:r>
          </a:p>
          <a:p>
            <a:endParaRPr lang="en-US" dirty="0"/>
          </a:p>
          <a:p>
            <a:endParaRPr lang="en-US" dirty="0"/>
          </a:p>
          <a:p>
            <a:endParaRPr lang="en-US" dirty="0"/>
          </a:p>
        </p:txBody>
      </p:sp>
    </p:spTree>
    <p:extLst>
      <p:ext uri="{BB962C8B-B14F-4D97-AF65-F5344CB8AC3E}">
        <p14:creationId xmlns:p14="http://schemas.microsoft.com/office/powerpoint/2010/main" val="1608104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A8A23-2C1D-4D3E-89BF-382BEF02A600}"/>
              </a:ext>
            </a:extLst>
          </p:cNvPr>
          <p:cNvSpPr>
            <a:spLocks noGrp="1"/>
          </p:cNvSpPr>
          <p:nvPr>
            <p:ph type="title"/>
          </p:nvPr>
        </p:nvSpPr>
        <p:spPr/>
        <p:txBody>
          <a:bodyPr/>
          <a:lstStyle/>
          <a:p>
            <a:r>
              <a:rPr lang="en-US" dirty="0"/>
              <a:t>Wartime price controls</a:t>
            </a:r>
          </a:p>
        </p:txBody>
      </p:sp>
      <p:sp>
        <p:nvSpPr>
          <p:cNvPr id="3" name="Content Placeholder 2">
            <a:extLst>
              <a:ext uri="{FF2B5EF4-FFF2-40B4-BE49-F238E27FC236}">
                <a16:creationId xmlns:a16="http://schemas.microsoft.com/office/drawing/2014/main" id="{E8F2DCC3-9ADE-4E90-8145-BFBFA5CEFD57}"/>
              </a:ext>
            </a:extLst>
          </p:cNvPr>
          <p:cNvSpPr>
            <a:spLocks noGrp="1"/>
          </p:cNvSpPr>
          <p:nvPr>
            <p:ph idx="1"/>
          </p:nvPr>
        </p:nvSpPr>
        <p:spPr/>
        <p:txBody>
          <a:bodyPr>
            <a:normAutofit lnSpcReduction="10000"/>
          </a:bodyPr>
          <a:lstStyle/>
          <a:p>
            <a:r>
              <a:rPr lang="en-US" dirty="0"/>
              <a:t>On the surface, war time price controls appeared effective because they were bolstered by patriot support</a:t>
            </a:r>
          </a:p>
          <a:p>
            <a:r>
              <a:rPr lang="en-US" dirty="0"/>
              <a:t>Rationing system cut demand and introduced “point money”</a:t>
            </a:r>
          </a:p>
          <a:p>
            <a:r>
              <a:rPr lang="en-US" dirty="0"/>
              <a:t>Hourly manufacturing wage rates increased by 14.7% in that 35 month period between oct. 1942 and Aug 1945</a:t>
            </a:r>
          </a:p>
          <a:p>
            <a:r>
              <a:rPr lang="en-US" dirty="0"/>
              <a:t>The increase in prices was not as steep because of the degradation of quality that occurred then with the price controls</a:t>
            </a:r>
          </a:p>
          <a:p>
            <a:r>
              <a:rPr lang="en-US" dirty="0"/>
              <a:t>Also, a lot of people just purchased from the black market despite the exorbitant prices of items in there</a:t>
            </a:r>
          </a:p>
          <a:p>
            <a:r>
              <a:rPr lang="en-US" dirty="0"/>
              <a:t>This being said nominal prices were mainly what was held down from the controls not real prices giving off the impression that the controls were a success</a:t>
            </a:r>
          </a:p>
        </p:txBody>
      </p:sp>
    </p:spTree>
    <p:extLst>
      <p:ext uri="{BB962C8B-B14F-4D97-AF65-F5344CB8AC3E}">
        <p14:creationId xmlns:p14="http://schemas.microsoft.com/office/powerpoint/2010/main" val="3214755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E4A6B-C70C-4FA1-BB6A-47D2C16629AB}"/>
              </a:ext>
            </a:extLst>
          </p:cNvPr>
          <p:cNvSpPr>
            <a:spLocks noGrp="1"/>
          </p:cNvSpPr>
          <p:nvPr>
            <p:ph type="title"/>
          </p:nvPr>
        </p:nvSpPr>
        <p:spPr/>
        <p:txBody>
          <a:bodyPr/>
          <a:lstStyle/>
          <a:p>
            <a:r>
              <a:rPr lang="en-US" dirty="0"/>
              <a:t>Milton Friedman on price controls</a:t>
            </a:r>
          </a:p>
        </p:txBody>
      </p:sp>
      <p:sp>
        <p:nvSpPr>
          <p:cNvPr id="3" name="Content Placeholder 2">
            <a:extLst>
              <a:ext uri="{FF2B5EF4-FFF2-40B4-BE49-F238E27FC236}">
                <a16:creationId xmlns:a16="http://schemas.microsoft.com/office/drawing/2014/main" id="{6F9A3A71-7910-405E-8A1B-C579275656CF}"/>
              </a:ext>
            </a:extLst>
          </p:cNvPr>
          <p:cNvSpPr>
            <a:spLocks noGrp="1"/>
          </p:cNvSpPr>
          <p:nvPr>
            <p:ph idx="1"/>
          </p:nvPr>
        </p:nvSpPr>
        <p:spPr/>
        <p:txBody>
          <a:bodyPr>
            <a:normAutofit/>
          </a:bodyPr>
          <a:lstStyle/>
          <a:p>
            <a:r>
              <a:rPr lang="en-US" dirty="0"/>
              <a:t>Milton Friedman explains that in reality price and wage controls can’t be </a:t>
            </a:r>
            <a:r>
              <a:rPr lang="en-US"/>
              <a:t>fully enforced</a:t>
            </a:r>
            <a:endParaRPr lang="en-US" dirty="0"/>
          </a:p>
          <a:p>
            <a:r>
              <a:rPr lang="en-US" dirty="0"/>
              <a:t>Price changes are usually concealed by changes in:</a:t>
            </a:r>
          </a:p>
          <a:p>
            <a:pPr lvl="1"/>
            <a:r>
              <a:rPr lang="en-US" dirty="0"/>
              <a:t>DISCOUNTS</a:t>
            </a:r>
          </a:p>
          <a:p>
            <a:pPr lvl="1"/>
            <a:r>
              <a:rPr lang="en-US" dirty="0"/>
              <a:t>SERVICE</a:t>
            </a:r>
          </a:p>
          <a:p>
            <a:pPr lvl="1"/>
            <a:r>
              <a:rPr lang="en-US" dirty="0"/>
              <a:t>QUALITY</a:t>
            </a:r>
          </a:p>
          <a:p>
            <a:r>
              <a:rPr lang="en-US" dirty="0"/>
              <a:t>In the aftermath, millions of people found a way to get around price/wage controls that conflicted with their sense of personal justice despite:</a:t>
            </a:r>
          </a:p>
          <a:p>
            <a:pPr lvl="1"/>
            <a:r>
              <a:rPr lang="en-US" dirty="0"/>
              <a:t>STRONG BUREAUCRACY OF 60,000 PEOPLE</a:t>
            </a:r>
          </a:p>
          <a:p>
            <a:pPr lvl="1"/>
            <a:r>
              <a:rPr lang="en-US" dirty="0"/>
              <a:t>300,000 VOLUNTEER MONITORS</a:t>
            </a:r>
          </a:p>
          <a:p>
            <a:pPr lvl="1"/>
            <a:endParaRPr lang="en-US" dirty="0"/>
          </a:p>
        </p:txBody>
      </p:sp>
    </p:spTree>
    <p:extLst>
      <p:ext uri="{BB962C8B-B14F-4D97-AF65-F5344CB8AC3E}">
        <p14:creationId xmlns:p14="http://schemas.microsoft.com/office/powerpoint/2010/main" val="1662973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963D2-D388-4561-AB7D-5D39BF8DABDB}"/>
              </a:ext>
            </a:extLst>
          </p:cNvPr>
          <p:cNvSpPr>
            <a:spLocks noGrp="1"/>
          </p:cNvSpPr>
          <p:nvPr>
            <p:ph type="title"/>
          </p:nvPr>
        </p:nvSpPr>
        <p:spPr/>
        <p:txBody>
          <a:bodyPr/>
          <a:lstStyle/>
          <a:p>
            <a:r>
              <a:rPr lang="en-US" dirty="0"/>
              <a:t>After the War</a:t>
            </a:r>
          </a:p>
        </p:txBody>
      </p:sp>
      <p:sp>
        <p:nvSpPr>
          <p:cNvPr id="3" name="Content Placeholder 2">
            <a:extLst>
              <a:ext uri="{FF2B5EF4-FFF2-40B4-BE49-F238E27FC236}">
                <a16:creationId xmlns:a16="http://schemas.microsoft.com/office/drawing/2014/main" id="{01C37385-899B-4CFA-8F2A-E57D0B6F0D5C}"/>
              </a:ext>
            </a:extLst>
          </p:cNvPr>
          <p:cNvSpPr>
            <a:spLocks noGrp="1"/>
          </p:cNvSpPr>
          <p:nvPr>
            <p:ph idx="1"/>
          </p:nvPr>
        </p:nvSpPr>
        <p:spPr/>
        <p:txBody>
          <a:bodyPr>
            <a:normAutofit/>
          </a:bodyPr>
          <a:lstStyle/>
          <a:p>
            <a:r>
              <a:rPr lang="en-US" sz="3200" dirty="0"/>
              <a:t>Pent up inflation burst</a:t>
            </a:r>
          </a:p>
          <a:p>
            <a:r>
              <a:rPr lang="en-US" sz="3200" dirty="0"/>
              <a:t>Demand for quality products increased and prices increased with them</a:t>
            </a:r>
          </a:p>
          <a:p>
            <a:r>
              <a:rPr lang="en-US" sz="3200" dirty="0"/>
              <a:t>From Aug 1945 to Nov. 1946, wholesale prices increased by 32% and consumer prices by about 18.6%</a:t>
            </a:r>
          </a:p>
        </p:txBody>
      </p:sp>
    </p:spTree>
    <p:extLst>
      <p:ext uri="{BB962C8B-B14F-4D97-AF65-F5344CB8AC3E}">
        <p14:creationId xmlns:p14="http://schemas.microsoft.com/office/powerpoint/2010/main" val="2585085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6CD52-5F60-482E-8AE1-81C8AF8F9529}"/>
              </a:ext>
            </a:extLst>
          </p:cNvPr>
          <p:cNvSpPr>
            <a:spLocks noGrp="1"/>
          </p:cNvSpPr>
          <p:nvPr>
            <p:ph type="title"/>
          </p:nvPr>
        </p:nvSpPr>
        <p:spPr/>
        <p:txBody>
          <a:bodyPr/>
          <a:lstStyle/>
          <a:p>
            <a:r>
              <a:rPr lang="en-US" dirty="0"/>
              <a:t>The takeaway</a:t>
            </a:r>
          </a:p>
        </p:txBody>
      </p:sp>
      <p:sp>
        <p:nvSpPr>
          <p:cNvPr id="3" name="Content Placeholder 2">
            <a:extLst>
              <a:ext uri="{FF2B5EF4-FFF2-40B4-BE49-F238E27FC236}">
                <a16:creationId xmlns:a16="http://schemas.microsoft.com/office/drawing/2014/main" id="{650A4E35-A63F-40F8-AC12-77453C6E602A}"/>
              </a:ext>
            </a:extLst>
          </p:cNvPr>
          <p:cNvSpPr>
            <a:spLocks noGrp="1"/>
          </p:cNvSpPr>
          <p:nvPr>
            <p:ph idx="1"/>
          </p:nvPr>
        </p:nvSpPr>
        <p:spPr/>
        <p:txBody>
          <a:bodyPr>
            <a:normAutofit/>
          </a:bodyPr>
          <a:lstStyle/>
          <a:p>
            <a:r>
              <a:rPr lang="en-US" sz="2800" dirty="0"/>
              <a:t>Perhaps if there had been no efforts exhausted on controls in the first place, the end results with regard to prices/wages would have been the same!</a:t>
            </a:r>
          </a:p>
          <a:p>
            <a:r>
              <a:rPr lang="en-US" sz="2800" dirty="0"/>
              <a:t>Maybe even leaving the “open inflation” would have led to more rational decisions about prices and resource allocation</a:t>
            </a:r>
          </a:p>
          <a:p>
            <a:r>
              <a:rPr lang="en-US" sz="2800" dirty="0"/>
              <a:t>Open inflation also avoids the uncertainty of what might happen to the economy after “repressed inflation” from price controls is let go of</a:t>
            </a:r>
          </a:p>
        </p:txBody>
      </p:sp>
    </p:spTree>
    <p:extLst>
      <p:ext uri="{BB962C8B-B14F-4D97-AF65-F5344CB8AC3E}">
        <p14:creationId xmlns:p14="http://schemas.microsoft.com/office/powerpoint/2010/main" val="2608466907"/>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1734</TotalTime>
  <Words>784</Words>
  <Application>Microsoft Office PowerPoint</Application>
  <PresentationFormat>Widescreen</PresentationFormat>
  <Paragraphs>58</Paragraphs>
  <Slides>11</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Corbel</vt:lpstr>
      <vt:lpstr>Basis</vt:lpstr>
      <vt:lpstr>Two Democracies in the Second World War</vt:lpstr>
      <vt:lpstr>The Story of what happens when 2 democracies try to make wage and price controls work…</vt:lpstr>
      <vt:lpstr>Canada</vt:lpstr>
      <vt:lpstr>Canada</vt:lpstr>
      <vt:lpstr>Why did Canada not rely on the free price system?</vt:lpstr>
      <vt:lpstr>Did controls reduce inflation associated with WWII?</vt:lpstr>
      <vt:lpstr>The United States</vt:lpstr>
      <vt:lpstr>Wartime price controls</vt:lpstr>
      <vt:lpstr>Milton Friedman on price controls</vt:lpstr>
      <vt:lpstr>After the War</vt:lpstr>
      <vt:lpstr>The takeaway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Two Democracies in the Second World War</dc:title>
  <dc:creator>danna</dc:creator>
  <cp:lastModifiedBy>danna</cp:lastModifiedBy>
  <cp:revision>26</cp:revision>
  <dcterms:created xsi:type="dcterms:W3CDTF">2020-11-02T01:13:31Z</dcterms:created>
  <dcterms:modified xsi:type="dcterms:W3CDTF">2021-09-07T16:42:25Z</dcterms:modified>
</cp:coreProperties>
</file>